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4"/>
  </p:notesMasterIdLst>
  <p:sldIdLst>
    <p:sldId id="307" r:id="rId4"/>
    <p:sldId id="306" r:id="rId5"/>
    <p:sldId id="308" r:id="rId6"/>
    <p:sldId id="297" r:id="rId7"/>
    <p:sldId id="277" r:id="rId8"/>
    <p:sldId id="265" r:id="rId9"/>
    <p:sldId id="269" r:id="rId10"/>
    <p:sldId id="261" r:id="rId11"/>
    <p:sldId id="272" r:id="rId12"/>
    <p:sldId id="271" r:id="rId1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C4C8"/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0"/>
    <p:restoredTop sz="94626"/>
  </p:normalViewPr>
  <p:slideViewPr>
    <p:cSldViewPr>
      <p:cViewPr varScale="1">
        <p:scale>
          <a:sx n="146" d="100"/>
          <a:sy n="146" d="100"/>
        </p:scale>
        <p:origin x="184" y="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916666666666665E-2"/>
          <c:y val="0"/>
          <c:w val="0.95416666666666672"/>
          <c:h val="0.9958293953411390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64-4198-A073-5382A12F62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64-4198-A073-5382A12F62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964-4198-A073-5382A12F620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64-4198-A073-5382A12F6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095038512"/>
        <c:axId val="1289978768"/>
      </c:barChart>
      <c:catAx>
        <c:axId val="10950385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289978768"/>
        <c:crosses val="autoZero"/>
        <c:auto val="1"/>
        <c:lblAlgn val="ctr"/>
        <c:lblOffset val="100"/>
        <c:noMultiLvlLbl val="0"/>
      </c:catAx>
      <c:valAx>
        <c:axId val="128997876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09503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BA757-0CED-8340-8412-714FE4DA3727}" type="datetimeFigureOut">
              <a:rPr lang="en-MX" smtClean="0"/>
              <a:t>5/5/20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A7DBC-FEAA-1B47-BC83-1EA323E67961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52681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6AED49-2A11-3642-9C3F-410116FBBD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57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 Next Medium" panose="020B0503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STREAM PROCESSING &amp; REAL TIME ANALYTICS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 Next Medium" panose="020B0503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TEAM A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76751"/>
            <a:ext cx="8084571" cy="411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555776" y="1520411"/>
            <a:ext cx="3816424" cy="28653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10" Type="http://schemas.openxmlformats.org/officeDocument/2006/relationships/image" Target="../media/image19.gif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77D240B0-E744-644A-9ED2-E89CBC32A8EC}"/>
              </a:ext>
            </a:extLst>
          </p:cNvPr>
          <p:cNvSpPr txBox="1">
            <a:spLocks/>
          </p:cNvSpPr>
          <p:nvPr/>
        </p:nvSpPr>
        <p:spPr>
          <a:xfrm>
            <a:off x="3563888" y="1995686"/>
            <a:ext cx="518356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3200" dirty="0">
                <a:latin typeface="Avenir Next Medium" panose="020B0503020202020204" pitchFamily="34" charset="0"/>
              </a:rPr>
              <a:t>STREAM PROCESSING </a:t>
            </a:r>
          </a:p>
          <a:p>
            <a:pPr algn="r"/>
            <a:r>
              <a:rPr lang="en-US" altLang="ko-KR" sz="1400" dirty="0">
                <a:latin typeface="Avenir Next Medium" panose="020B0503020202020204" pitchFamily="34" charset="0"/>
              </a:rPr>
              <a:t>GROUP ASSIGNMENT </a:t>
            </a:r>
          </a:p>
          <a:p>
            <a:pPr algn="r"/>
            <a:r>
              <a:rPr lang="en-US" altLang="ko-KR" sz="1200" dirty="0">
                <a:latin typeface="Avenir Next Medium" panose="020B0503020202020204" pitchFamily="34" charset="0"/>
              </a:rPr>
              <a:t>TEAM A</a:t>
            </a:r>
            <a:endParaRPr lang="ko-KR" altLang="en-US" sz="1200" dirty="0">
              <a:latin typeface="Avenir Next Medium" panose="020B0503020202020204" pitchFamily="34" charset="0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C20B95-F731-1F4F-85AC-C0F05BCCF920}"/>
              </a:ext>
            </a:extLst>
          </p:cNvPr>
          <p:cNvSpPr txBox="1">
            <a:spLocks/>
          </p:cNvSpPr>
          <p:nvPr/>
        </p:nvSpPr>
        <p:spPr>
          <a:xfrm>
            <a:off x="4211960" y="3723878"/>
            <a:ext cx="4535488" cy="108012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altLang="ko-KR" sz="1100" dirty="0">
                <a:solidFill>
                  <a:srgbClr val="86C4C8"/>
                </a:solidFill>
                <a:latin typeface="Avenir Next Medium" panose="020B0503020202020204" pitchFamily="34" charset="0"/>
              </a:rPr>
              <a:t>Mohamed Abdelrasoul Abdelfatah Gomaa Amer </a:t>
            </a:r>
          </a:p>
          <a:p>
            <a:pPr algn="r"/>
            <a:r>
              <a:rPr lang="es-ES" altLang="ko-KR" sz="1100" dirty="0">
                <a:solidFill>
                  <a:srgbClr val="86C4C8"/>
                </a:solidFill>
                <a:latin typeface="Avenir Next Medium" panose="020B0503020202020204" pitchFamily="34" charset="0"/>
              </a:rPr>
              <a:t>Adelina </a:t>
            </a:r>
            <a:r>
              <a:rPr lang="en-MX" sz="1100" dirty="0">
                <a:solidFill>
                  <a:srgbClr val="86C4C8"/>
                </a:solidFill>
              </a:rPr>
              <a:t>Akhsanova</a:t>
            </a:r>
          </a:p>
          <a:p>
            <a:pPr algn="r"/>
            <a:r>
              <a:rPr lang="en-MX" sz="1100" dirty="0">
                <a:solidFill>
                  <a:srgbClr val="86C4C8"/>
                </a:solidFill>
              </a:rPr>
              <a:t>Prasanth Chakka</a:t>
            </a:r>
          </a:p>
          <a:p>
            <a:pPr algn="r"/>
            <a:r>
              <a:rPr lang="en-MX" sz="1100" dirty="0">
                <a:solidFill>
                  <a:srgbClr val="86C4C8"/>
                </a:solidFill>
              </a:rPr>
              <a:t>Nisrine Ferahi</a:t>
            </a:r>
          </a:p>
          <a:p>
            <a:pPr algn="r"/>
            <a:r>
              <a:rPr lang="en-MX" sz="1100" dirty="0">
                <a:solidFill>
                  <a:srgbClr val="86C4C8"/>
                </a:solidFill>
              </a:rPr>
              <a:t>Begoña Frigolet </a:t>
            </a:r>
          </a:p>
          <a:p>
            <a:pPr algn="r"/>
            <a:r>
              <a:rPr lang="en-MX" sz="1100" dirty="0">
                <a:solidFill>
                  <a:srgbClr val="86C4C8"/>
                </a:solidFill>
              </a:rPr>
              <a:t>Marang Mutloatse</a:t>
            </a:r>
          </a:p>
          <a:p>
            <a:endParaRPr lang="ko-KR" altLang="en-US" sz="1100" dirty="0"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12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1FDF446-DDE5-8E4A-B319-ED2D3DE59DD4}"/>
              </a:ext>
            </a:extLst>
          </p:cNvPr>
          <p:cNvSpPr txBox="1">
            <a:spLocks/>
          </p:cNvSpPr>
          <p:nvPr/>
        </p:nvSpPr>
        <p:spPr>
          <a:xfrm>
            <a:off x="2411760" y="2427734"/>
            <a:ext cx="3870176" cy="5916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b="1" dirty="0">
                <a:solidFill>
                  <a:schemeClr val="accent5">
                    <a:lumMod val="50000"/>
                  </a:schemeClr>
                </a:solidFill>
                <a:latin typeface="Avenir Next Medium" panose="020B05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9221CDB9-5FB0-A44F-BBB4-9F1A91982B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3917" b="34517"/>
          <a:stretch/>
        </p:blipFill>
        <p:spPr>
          <a:xfrm>
            <a:off x="0" y="161043"/>
            <a:ext cx="9144000" cy="4821414"/>
          </a:xfrm>
        </p:spPr>
      </p:pic>
      <p:pic>
        <p:nvPicPr>
          <p:cNvPr id="12" name="Picture 11" descr="A picture containing man, person, photo, front&#10;&#10;Description automatically generated">
            <a:extLst>
              <a:ext uri="{FF2B5EF4-FFF2-40B4-BE49-F238E27FC236}">
                <a16:creationId xmlns:a16="http://schemas.microsoft.com/office/drawing/2014/main" id="{1F2A4D71-E226-C445-BE9E-3B46A592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375" r="90000">
                        <a14:foregroundMark x1="8594" y1="78750" x2="8594" y2="78750"/>
                        <a14:foregroundMark x1="7422" y1="70000" x2="4375" y2="70278"/>
                        <a14:foregroundMark x1="25859" y1="71528" x2="25859" y2="75694"/>
                        <a14:foregroundMark x1="45938" y1="71111" x2="43082" y2="71429"/>
                        <a14:foregroundMark x1="50625" y1="71111" x2="52578" y2="71389"/>
                        <a14:foregroundMark x1="55313" y1="70833" x2="55313" y2="74583"/>
                        <a14:foregroundMark x1="58906" y1="70694" x2="61641" y2="70694"/>
                        <a14:foregroundMark x1="66406" y1="71528" x2="66328" y2="74861"/>
                        <a14:foregroundMark x1="20156" y1="70000" x2="22188" y2="70278"/>
                        <a14:foregroundMark x1="34753" y1="73472" x2="34297" y2="74861"/>
                        <a14:foregroundMark x1="35391" y1="71528" x2="34753" y2="73472"/>
                        <a14:backgroundMark x1="26016" y1="34861" x2="47578" y2="40694"/>
                        <a14:backgroundMark x1="47578" y1="40694" x2="47891" y2="40556"/>
                        <a14:backgroundMark x1="28125" y1="72917" x2="28750" y2="73056"/>
                        <a14:backgroundMark x1="36172" y1="73472" x2="36172" y2="73472"/>
                        <a14:backgroundMark x1="43047" y1="73056" x2="43047" y2="73056"/>
                        <a14:backgroundMark x1="66328" y1="37083" x2="66328" y2="24167"/>
                        <a14:backgroundMark x1="66328" y1="24167" x2="65078" y2="53611"/>
                        <a14:backgroundMark x1="65078" y1="53611" x2="64297" y2="56806"/>
                        <a14:backgroundMark x1="43047" y1="72639" x2="43047" y2="72639"/>
                        <a14:backgroundMark x1="43359" y1="72083" x2="42734" y2="72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081" b="7935"/>
          <a:stretch/>
        </p:blipFill>
        <p:spPr>
          <a:xfrm>
            <a:off x="4427984" y="1203598"/>
            <a:ext cx="5635802" cy="8487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840523-1A10-2440-B62F-55C5952EDD03}"/>
              </a:ext>
            </a:extLst>
          </p:cNvPr>
          <p:cNvSpPr/>
          <p:nvPr/>
        </p:nvSpPr>
        <p:spPr>
          <a:xfrm>
            <a:off x="4427984" y="627534"/>
            <a:ext cx="160819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676894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49CD85-D053-3449-8FEE-DF10FC2D66F4}"/>
              </a:ext>
            </a:extLst>
          </p:cNvPr>
          <p:cNvSpPr/>
          <p:nvPr/>
        </p:nvSpPr>
        <p:spPr>
          <a:xfrm>
            <a:off x="0" y="0"/>
            <a:ext cx="9144000" cy="5176356"/>
          </a:xfrm>
          <a:prstGeom prst="rect">
            <a:avLst/>
          </a:prstGeom>
          <a:solidFill>
            <a:schemeClr val="bg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3588B5D-91EC-2545-8BDD-2BB1C2248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58" y="182950"/>
            <a:ext cx="4611313" cy="93899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E2B40E-A069-6E4F-AC77-0CE445010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7356">
            <a:off x="5388137" y="383718"/>
            <a:ext cx="3034196" cy="425120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F2DD86-5408-1546-978F-B8E1F0F28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73625">
            <a:off x="196871" y="1248224"/>
            <a:ext cx="3540508" cy="1497907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227A4F-F93A-5F48-A307-2A194ABCA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357" y="1231332"/>
            <a:ext cx="2093145" cy="345712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0DF5F6-0227-784E-BC35-F522BC063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97216">
            <a:off x="4776882" y="2285923"/>
            <a:ext cx="4445000" cy="1143000"/>
          </a:xfrm>
          <a:prstGeom prst="rect">
            <a:avLst/>
          </a:prstGeom>
        </p:spPr>
      </p:pic>
      <p:pic>
        <p:nvPicPr>
          <p:cNvPr id="10" name="Picture 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30B90A2-0CD0-AB44-910F-4F36105C4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564333">
            <a:off x="320658" y="2006413"/>
            <a:ext cx="4296330" cy="943544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895F9AEC-021A-C949-B155-FFDB0D315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84756">
            <a:off x="4473370" y="3511778"/>
            <a:ext cx="3554136" cy="1421654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DC2114-6B68-E549-95AB-42E686C42A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69832">
            <a:off x="80844" y="2394265"/>
            <a:ext cx="5761800" cy="1553483"/>
          </a:xfrm>
          <a:prstGeom prst="rect">
            <a:avLst/>
          </a:prstGeom>
        </p:spPr>
      </p:pic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93624E0-44A3-054C-B651-6DF14FF4F5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14" y="1507720"/>
            <a:ext cx="2532112" cy="251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5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9487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venir Next Medium" panose="020B0503020202020204" pitchFamily="34" charset="0"/>
              </a:rPr>
              <a:t>USE CASE</a:t>
            </a:r>
            <a:endParaRPr lang="ko-KR" altLang="en-US" dirty="0">
              <a:latin typeface="Avenir Next Medium" panose="020B0503020202020204" pitchFamily="34" charset="0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395536" y="1262055"/>
          <a:ext cx="8352928" cy="735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437400" y="3296876"/>
            <a:ext cx="62692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Hire, Remote Jobs,  JobsAbroad, Finder.VC all of these and more are job communities/channel on telegram where people post links and information about job offers. Now more than ever social media is used for sourcing and recruitment.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  <a:latin typeface="Avenir Next Medium" panose="020B0503020202020204" pitchFamily="34" charset="0"/>
                <a:cs typeface="Arial" pitchFamily="34" charset="0"/>
              </a:rPr>
              <a:t>But what is the point if you are lost in a clutter of 400+ messages?</a:t>
            </a:r>
          </a:p>
          <a:p>
            <a:pPr algn="ctr"/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82679" y="856279"/>
            <a:ext cx="557864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Medium" panose="020B0503020202020204" pitchFamily="34" charset="0"/>
                <a:cs typeface="Arial" pitchFamily="34" charset="0"/>
              </a:rPr>
              <a:t>#JOB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Next Medium" panose="020B0503020202020204" pitchFamily="34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009B-84F0-BB42-A6E1-F1D4D3ABAE77}"/>
              </a:ext>
            </a:extLst>
          </p:cNvPr>
          <p:cNvGrpSpPr/>
          <p:nvPr/>
        </p:nvGrpSpPr>
        <p:grpSpPr>
          <a:xfrm>
            <a:off x="2809259" y="1424709"/>
            <a:ext cx="1531814" cy="1726396"/>
            <a:chOff x="2809259" y="1424709"/>
            <a:chExt cx="1531814" cy="1726396"/>
          </a:xfrm>
        </p:grpSpPr>
        <p:sp>
          <p:nvSpPr>
            <p:cNvPr id="7" name="TextBox 6"/>
            <p:cNvSpPr txBox="1"/>
            <p:nvPr/>
          </p:nvSpPr>
          <p:spPr>
            <a:xfrm>
              <a:off x="2809259" y="1424709"/>
              <a:ext cx="153181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venir Next" panose="020B0503020202020204" pitchFamily="34" charset="0"/>
                  <a:cs typeface="Arial" pitchFamily="34" charset="0"/>
                </a:rPr>
                <a:t>15 billion</a:t>
              </a:r>
              <a:endParaRPr lang="ko-KR" altLang="en-US" sz="1600" b="1" dirty="0">
                <a:solidFill>
                  <a:schemeClr val="bg1"/>
                </a:solidFill>
                <a:latin typeface="Avenir Next" panose="020B0503020202020204" pitchFamily="34" charset="0"/>
                <a:cs typeface="Arial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584F31F-1913-6643-B9E9-E754362E7CAD}"/>
                </a:ext>
              </a:extLst>
            </p:cNvPr>
            <p:cNvCxnSpPr>
              <a:cxnSpLocks/>
            </p:cNvCxnSpPr>
            <p:nvPr/>
          </p:nvCxnSpPr>
          <p:spPr>
            <a:xfrm>
              <a:off x="3563888" y="1763927"/>
              <a:ext cx="0" cy="467968"/>
            </a:xfrm>
            <a:prstGeom prst="line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EB081F-734C-0A4B-B41E-824F4543A591}"/>
                </a:ext>
              </a:extLst>
            </p:cNvPr>
            <p:cNvSpPr txBox="1"/>
            <p:nvPr/>
          </p:nvSpPr>
          <p:spPr>
            <a:xfrm>
              <a:off x="2926830" y="2135442"/>
              <a:ext cx="140280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" panose="020B0503020202020204" pitchFamily="34" charset="0"/>
                  <a:cs typeface="Arial" pitchFamily="34" charset="0"/>
                </a:rPr>
                <a:t>Telegram messages were being sent daily in February 2016 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55001-5215-1F42-B3AF-5E0060FCD9CC}"/>
              </a:ext>
            </a:extLst>
          </p:cNvPr>
          <p:cNvGrpSpPr/>
          <p:nvPr/>
        </p:nvGrpSpPr>
        <p:grpSpPr>
          <a:xfrm>
            <a:off x="4590676" y="1428817"/>
            <a:ext cx="1402807" cy="1634075"/>
            <a:chOff x="4590676" y="1428817"/>
            <a:chExt cx="1402807" cy="1634075"/>
          </a:xfrm>
        </p:grpSpPr>
        <p:sp>
          <p:nvSpPr>
            <p:cNvPr id="8" name="TextBox 7"/>
            <p:cNvSpPr txBox="1"/>
            <p:nvPr/>
          </p:nvSpPr>
          <p:spPr>
            <a:xfrm>
              <a:off x="4941803" y="1428817"/>
              <a:ext cx="78192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venir Next" panose="020B0503020202020204" pitchFamily="34" charset="0"/>
                  <a:cs typeface="Arial" pitchFamily="34" charset="0"/>
                </a:rPr>
                <a:t>79%</a:t>
              </a:r>
              <a:endParaRPr lang="ko-KR" altLang="en-US" sz="1600" b="1" dirty="0">
                <a:solidFill>
                  <a:schemeClr val="bg1"/>
                </a:solidFill>
                <a:latin typeface="Avenir Next" panose="020B0503020202020204" pitchFamily="34" charset="0"/>
                <a:cs typeface="Arial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0364E7-6DA1-8A44-AD0F-10E44EE6FBA4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1763927"/>
              <a:ext cx="0" cy="467968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44B9CC6-507A-8047-8B25-828FE80B6B31}"/>
                </a:ext>
              </a:extLst>
            </p:cNvPr>
            <p:cNvSpPr txBox="1"/>
            <p:nvPr/>
          </p:nvSpPr>
          <p:spPr>
            <a:xfrm>
              <a:off x="4590676" y="2231895"/>
              <a:ext cx="140280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" panose="020B0503020202020204" pitchFamily="34" charset="0"/>
                  <a:cs typeface="Arial" pitchFamily="34" charset="0"/>
                </a:rPr>
                <a:t>of candidates use social media as part of their job search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FF4277-2030-B44D-9682-50A821AC0584}"/>
              </a:ext>
            </a:extLst>
          </p:cNvPr>
          <p:cNvGrpSpPr/>
          <p:nvPr/>
        </p:nvGrpSpPr>
        <p:grpSpPr>
          <a:xfrm>
            <a:off x="6462884" y="1446880"/>
            <a:ext cx="1402807" cy="1704224"/>
            <a:chOff x="6462884" y="1446880"/>
            <a:chExt cx="1402807" cy="1704224"/>
          </a:xfrm>
        </p:grpSpPr>
        <p:sp>
          <p:nvSpPr>
            <p:cNvPr id="9" name="TextBox 8"/>
            <p:cNvSpPr txBox="1"/>
            <p:nvPr/>
          </p:nvSpPr>
          <p:spPr>
            <a:xfrm>
              <a:off x="6867715" y="1446880"/>
              <a:ext cx="78192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venir Next" panose="020B0503020202020204" pitchFamily="34" charset="0"/>
                  <a:cs typeface="Arial" pitchFamily="34" charset="0"/>
                </a:rPr>
                <a:t>91%</a:t>
              </a:r>
              <a:endParaRPr lang="ko-KR" altLang="en-US" sz="1600" b="1" dirty="0">
                <a:solidFill>
                  <a:schemeClr val="bg1"/>
                </a:solidFill>
                <a:latin typeface="Avenir Next" panose="020B0503020202020204" pitchFamily="34" charset="0"/>
                <a:cs typeface="Arial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75F379B-044A-0447-894C-CD55A59D62CD}"/>
                </a:ext>
              </a:extLst>
            </p:cNvPr>
            <p:cNvCxnSpPr>
              <a:cxnSpLocks/>
            </p:cNvCxnSpPr>
            <p:nvPr/>
          </p:nvCxnSpPr>
          <p:spPr>
            <a:xfrm>
              <a:off x="7164288" y="1763927"/>
              <a:ext cx="0" cy="467968"/>
            </a:xfrm>
            <a:prstGeom prst="line">
              <a:avLst/>
            </a:prstGeom>
            <a:ln w="3810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34D9FB-0367-8A43-BFF5-ECFFB4E0045D}"/>
                </a:ext>
              </a:extLst>
            </p:cNvPr>
            <p:cNvSpPr txBox="1"/>
            <p:nvPr/>
          </p:nvSpPr>
          <p:spPr>
            <a:xfrm>
              <a:off x="6462884" y="2135441"/>
              <a:ext cx="140280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" panose="020B0503020202020204" pitchFamily="34" charset="0"/>
                  <a:cs typeface="Arial" pitchFamily="34" charset="0"/>
                </a:rPr>
                <a:t>of employers are using social media to help reach candidates.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DF06F8-12E9-0041-B387-A566FC68F942}"/>
              </a:ext>
            </a:extLst>
          </p:cNvPr>
          <p:cNvGrpSpPr/>
          <p:nvPr/>
        </p:nvGrpSpPr>
        <p:grpSpPr>
          <a:xfrm>
            <a:off x="477690" y="1424286"/>
            <a:ext cx="2105364" cy="1599353"/>
            <a:chOff x="477690" y="1424286"/>
            <a:chExt cx="2105364" cy="1599353"/>
          </a:xfrm>
        </p:grpSpPr>
        <p:sp>
          <p:nvSpPr>
            <p:cNvPr id="6" name="TextBox 5"/>
            <p:cNvSpPr txBox="1"/>
            <p:nvPr/>
          </p:nvSpPr>
          <p:spPr>
            <a:xfrm>
              <a:off x="477690" y="1424286"/>
              <a:ext cx="210536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Avenir Next" panose="020B0503020202020204" pitchFamily="34" charset="0"/>
                  <a:cs typeface="Arial" pitchFamily="34" charset="0"/>
                </a:rPr>
                <a:t>1 billion</a:t>
              </a:r>
              <a:endParaRPr lang="ko-KR" altLang="en-US" sz="1600" b="1" dirty="0">
                <a:solidFill>
                  <a:schemeClr val="bg1"/>
                </a:solidFill>
                <a:latin typeface="Avenir Next" panose="020B0503020202020204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74BFEEB-AA8E-B84F-A447-203A9A9E682E}"/>
                </a:ext>
              </a:extLst>
            </p:cNvPr>
            <p:cNvSpPr txBox="1"/>
            <p:nvPr/>
          </p:nvSpPr>
          <p:spPr>
            <a:xfrm>
              <a:off x="846260" y="2192642"/>
              <a:ext cx="140280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Next" panose="020B0503020202020204" pitchFamily="34" charset="0"/>
                  <a:cs typeface="Arial" pitchFamily="34" charset="0"/>
                </a:rPr>
                <a:t>Telegram is targeting 1 billion users by 2022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401B155-841B-1448-B129-1A6F4FC9A1A7}"/>
                </a:ext>
              </a:extLst>
            </p:cNvPr>
            <p:cNvCxnSpPr>
              <a:cxnSpLocks/>
            </p:cNvCxnSpPr>
            <p:nvPr/>
          </p:nvCxnSpPr>
          <p:spPr>
            <a:xfrm>
              <a:off x="1485821" y="1763927"/>
              <a:ext cx="0" cy="46796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718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5" grpId="0">
        <p:bldAsOne/>
      </p:bldGraphic>
      <p:bldP spid="16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5811" y="239757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venir Next Medium" panose="020B0503020202020204" pitchFamily="34" charset="0"/>
              </a:rPr>
              <a:t>EXTRACTION PLAN</a:t>
            </a:r>
            <a:endParaRPr lang="ko-KR" altLang="en-US" dirty="0">
              <a:latin typeface="Avenir Next Medium" panose="020B0503020202020204" pitchFamily="34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190F5F9-D16E-2B4D-9FE2-497B21308D94}"/>
              </a:ext>
            </a:extLst>
          </p:cNvPr>
          <p:cNvCxnSpPr>
            <a:cxnSpLocks/>
          </p:cNvCxnSpPr>
          <p:nvPr/>
        </p:nvCxnSpPr>
        <p:spPr>
          <a:xfrm rot="16200000">
            <a:off x="3570667" y="3005458"/>
            <a:ext cx="0" cy="540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9656751-B992-B243-9E4A-D25CB3125D0E}"/>
              </a:ext>
            </a:extLst>
          </p:cNvPr>
          <p:cNvCxnSpPr>
            <a:cxnSpLocks/>
          </p:cNvCxnSpPr>
          <p:nvPr/>
        </p:nvCxnSpPr>
        <p:spPr>
          <a:xfrm rot="16200000">
            <a:off x="7053338" y="3006999"/>
            <a:ext cx="0" cy="540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D1866B-3698-A64D-B998-B72BF3D4FA92}"/>
              </a:ext>
            </a:extLst>
          </p:cNvPr>
          <p:cNvCxnSpPr>
            <a:cxnSpLocks/>
          </p:cNvCxnSpPr>
          <p:nvPr/>
        </p:nvCxnSpPr>
        <p:spPr>
          <a:xfrm rot="16200000">
            <a:off x="5298683" y="3007000"/>
            <a:ext cx="0" cy="540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rot="16200000">
            <a:off x="1825028" y="3020775"/>
            <a:ext cx="0" cy="540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035998" y="4074451"/>
            <a:ext cx="1402807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8"/>
            <a:r>
              <a:rPr lang="en-US" altLang="ko-KR" sz="13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Python Server</a:t>
            </a:r>
            <a:endParaRPr lang="ko-KR" altLang="en-US" sz="13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62977" y="4074452"/>
            <a:ext cx="1402807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8"/>
            <a:r>
              <a:rPr lang="en-US" altLang="ko-KR" sz="13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Mongo DB</a:t>
            </a:r>
            <a:endParaRPr lang="ko-KR" altLang="en-US" sz="13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9004" y="4074451"/>
            <a:ext cx="1402807" cy="3000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8"/>
            <a:r>
              <a:rPr lang="en-US" altLang="ko-KR" sz="13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Telegram</a:t>
            </a:r>
            <a:endParaRPr lang="ko-KR" altLang="en-US" sz="13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3A90F31-67BA-3241-AD68-E57F8ABBB0B8}"/>
              </a:ext>
            </a:extLst>
          </p:cNvPr>
          <p:cNvSpPr/>
          <p:nvPr/>
        </p:nvSpPr>
        <p:spPr>
          <a:xfrm>
            <a:off x="349005" y="2545148"/>
            <a:ext cx="1402807" cy="13605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3BDB154-F71C-8D4E-ABF6-C417B84AA41B}"/>
              </a:ext>
            </a:extLst>
          </p:cNvPr>
          <p:cNvSpPr/>
          <p:nvPr/>
        </p:nvSpPr>
        <p:spPr>
          <a:xfrm>
            <a:off x="4179033" y="2801873"/>
            <a:ext cx="1008112" cy="10081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A2BBF27-06E4-4F4C-9F2B-3C5359FF0912}"/>
              </a:ext>
            </a:extLst>
          </p:cNvPr>
          <p:cNvSpPr/>
          <p:nvPr/>
        </p:nvSpPr>
        <p:spPr>
          <a:xfrm>
            <a:off x="5775226" y="2814251"/>
            <a:ext cx="1008112" cy="100811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55DBE52-1CDC-BF44-8D38-BE2F93E80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594" y="2961312"/>
            <a:ext cx="703497" cy="693929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C1571031-1E07-BF42-B0DF-5E037DB9B3A9}"/>
              </a:ext>
            </a:extLst>
          </p:cNvPr>
          <p:cNvSpPr/>
          <p:nvPr/>
        </p:nvSpPr>
        <p:spPr>
          <a:xfrm>
            <a:off x="2095028" y="2567951"/>
            <a:ext cx="1402807" cy="13605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F03D110-478A-B442-BB41-64D774FF1F8E}"/>
              </a:ext>
            </a:extLst>
          </p:cNvPr>
          <p:cNvSpPr/>
          <p:nvPr/>
        </p:nvSpPr>
        <p:spPr>
          <a:xfrm>
            <a:off x="3841051" y="2564647"/>
            <a:ext cx="1402807" cy="13605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10B2D9A-2347-8846-ABAA-278A177906CD}"/>
              </a:ext>
            </a:extLst>
          </p:cNvPr>
          <p:cNvSpPr/>
          <p:nvPr/>
        </p:nvSpPr>
        <p:spPr>
          <a:xfrm>
            <a:off x="5587074" y="2581254"/>
            <a:ext cx="1402807" cy="13605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1265AD2-356E-8B48-8707-06030646E236}"/>
              </a:ext>
            </a:extLst>
          </p:cNvPr>
          <p:cNvSpPr/>
          <p:nvPr/>
        </p:nvSpPr>
        <p:spPr>
          <a:xfrm>
            <a:off x="7333096" y="2584501"/>
            <a:ext cx="1402807" cy="13605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ko-KR" altLang="en-US">
              <a:solidFill>
                <a:prstClr val="white"/>
              </a:solidFill>
              <a:latin typeface="Arial"/>
              <a:ea typeface="Arial Unicode MS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ACB7916-2D9D-3940-844C-1EC6FA91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77" y="2810391"/>
            <a:ext cx="865121" cy="86512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70CB647-C8BC-8E41-82DF-E23063D7F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883" y="2759553"/>
            <a:ext cx="931693" cy="93169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4D87562-0130-824C-B3AC-6FECC4DB9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533" y="2888867"/>
            <a:ext cx="893132" cy="80381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E0B7753-38CB-6144-B250-167CEADC0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2134" y="2957284"/>
            <a:ext cx="1008112" cy="53622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118E32A-C25F-214B-AC2C-62ADA6DD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363" y="2865641"/>
            <a:ext cx="823912" cy="812707"/>
          </a:xfrm>
          <a:prstGeom prst="rect">
            <a:avLst/>
          </a:prstGeom>
        </p:spPr>
      </p:pic>
      <p:sp>
        <p:nvSpPr>
          <p:cNvPr id="3" name="U-turn Arrow 2">
            <a:extLst>
              <a:ext uri="{FF2B5EF4-FFF2-40B4-BE49-F238E27FC236}">
                <a16:creationId xmlns:a16="http://schemas.microsoft.com/office/drawing/2014/main" id="{289DA359-EBB4-3540-8AC2-32029A42BA7C}"/>
              </a:ext>
            </a:extLst>
          </p:cNvPr>
          <p:cNvSpPr/>
          <p:nvPr/>
        </p:nvSpPr>
        <p:spPr>
          <a:xfrm>
            <a:off x="2766323" y="2332957"/>
            <a:ext cx="3599732" cy="238793"/>
          </a:xfrm>
          <a:prstGeom prst="utur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963390" y="3970577"/>
            <a:ext cx="140280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378"/>
            <a:r>
              <a:rPr lang="en-US" altLang="ko-KR" sz="1350" b="1" dirty="0">
                <a:solidFill>
                  <a:prstClr val="white"/>
                </a:solidFill>
                <a:latin typeface="Arial"/>
                <a:ea typeface="Arial Unicode MS"/>
                <a:cs typeface="Arial" pitchFamily="34" charset="0"/>
              </a:rPr>
              <a:t>Spark Streaming</a:t>
            </a:r>
            <a:endParaRPr lang="ko-KR" altLang="en-US" sz="1350" b="1" dirty="0">
              <a:solidFill>
                <a:prstClr val="white"/>
              </a:solidFill>
              <a:latin typeface="Arial"/>
              <a:ea typeface="Arial Unicode MS"/>
              <a:cs typeface="Arial" pitchFamily="34" charset="0"/>
            </a:endParaRPr>
          </a:p>
        </p:txBody>
      </p:sp>
      <p:sp>
        <p:nvSpPr>
          <p:cNvPr id="27" name="Rounded Rectangle 8">
            <a:extLst>
              <a:ext uri="{FF2B5EF4-FFF2-40B4-BE49-F238E27FC236}">
                <a16:creationId xmlns:a16="http://schemas.microsoft.com/office/drawing/2014/main" id="{132FAE5E-7DC1-E24C-8EA4-B7353D9F7570}"/>
              </a:ext>
            </a:extLst>
          </p:cNvPr>
          <p:cNvSpPr/>
          <p:nvPr/>
        </p:nvSpPr>
        <p:spPr>
          <a:xfrm>
            <a:off x="1151300" y="202351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Graphic 4" descr="Chat RTL">
            <a:extLst>
              <a:ext uri="{FF2B5EF4-FFF2-40B4-BE49-F238E27FC236}">
                <a16:creationId xmlns:a16="http://schemas.microsoft.com/office/drawing/2014/main" id="{617CAAB5-58A8-CB4D-9068-FFE0835D1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097" y="1891967"/>
            <a:ext cx="732983" cy="7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1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4024" y="267494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venir Next Medium" panose="020B0503020202020204" pitchFamily="34" charset="0"/>
              </a:rPr>
              <a:t>TECHNICAL DEEP DIVE</a:t>
            </a:r>
            <a:endParaRPr lang="ko-KR" altLang="en-US" dirty="0">
              <a:latin typeface="Avenir Next Medium" panose="020B0503020202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233B200F-48CE-1740-8DF4-69C52BB6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9454" y="3056597"/>
            <a:ext cx="4033122" cy="1148634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6795F49C-B52E-0547-8FAA-5951D6694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94" y="2246552"/>
            <a:ext cx="2276615" cy="1184155"/>
          </a:xfrm>
          <a:prstGeom prst="rect">
            <a:avLst/>
          </a:prstGeom>
        </p:spPr>
      </p:pic>
      <p:pic>
        <p:nvPicPr>
          <p:cNvPr id="29" name="Picture 28" descr="A picture containing sitting, man&#10;&#10;Description automatically generated">
            <a:extLst>
              <a:ext uri="{FF2B5EF4-FFF2-40B4-BE49-F238E27FC236}">
                <a16:creationId xmlns:a16="http://schemas.microsoft.com/office/drawing/2014/main" id="{7C203908-097E-6744-9432-AC4D2DE97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996" y="1165060"/>
            <a:ext cx="3126038" cy="1563019"/>
          </a:xfrm>
          <a:prstGeom prst="rect">
            <a:avLst/>
          </a:prstGeom>
        </p:spPr>
      </p:pic>
      <p:pic>
        <p:nvPicPr>
          <p:cNvPr id="30" name="Picture 29" descr="A picture containing light&#10;&#10;Description automatically generated">
            <a:extLst>
              <a:ext uri="{FF2B5EF4-FFF2-40B4-BE49-F238E27FC236}">
                <a16:creationId xmlns:a16="http://schemas.microsoft.com/office/drawing/2014/main" id="{81B84CCD-264F-764B-A7F1-36727B445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743" y="1865871"/>
            <a:ext cx="2046476" cy="204647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559211D-5552-5B4E-8B58-4CAD6A37A0BA}"/>
              </a:ext>
            </a:extLst>
          </p:cNvPr>
          <p:cNvGrpSpPr/>
          <p:nvPr/>
        </p:nvGrpSpPr>
        <p:grpSpPr>
          <a:xfrm>
            <a:off x="665704" y="1458255"/>
            <a:ext cx="2970193" cy="400731"/>
            <a:chOff x="665704" y="1728488"/>
            <a:chExt cx="2970193" cy="40073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E0F0D0C-2CB7-1D4C-B362-9E36BC56BC64}"/>
                </a:ext>
              </a:extLst>
            </p:cNvPr>
            <p:cNvGrpSpPr/>
            <p:nvPr/>
          </p:nvGrpSpPr>
          <p:grpSpPr>
            <a:xfrm>
              <a:off x="753898" y="1728488"/>
              <a:ext cx="2881999" cy="400731"/>
              <a:chOff x="753898" y="1728488"/>
              <a:chExt cx="2881999" cy="40073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2E1CD5A-0B0E-8947-9A2D-5279F3982E09}"/>
                  </a:ext>
                </a:extLst>
              </p:cNvPr>
              <p:cNvGrpSpPr/>
              <p:nvPr/>
            </p:nvGrpSpPr>
            <p:grpSpPr>
              <a:xfrm>
                <a:off x="830773" y="1746476"/>
                <a:ext cx="2805124" cy="382743"/>
                <a:chOff x="3275854" y="1203568"/>
                <a:chExt cx="4876984" cy="487602"/>
              </a:xfrm>
            </p:grpSpPr>
            <p:sp>
              <p:nvSpPr>
                <p:cNvPr id="32" name="Round Same Side Corner Rectangle 31">
                  <a:extLst>
                    <a:ext uri="{FF2B5EF4-FFF2-40B4-BE49-F238E27FC236}">
                      <a16:creationId xmlns:a16="http://schemas.microsoft.com/office/drawing/2014/main" id="{600615D3-81FA-E847-98F0-D834F50D47EF}"/>
                    </a:ext>
                  </a:extLst>
                </p:cNvPr>
                <p:cNvSpPr/>
                <p:nvPr/>
              </p:nvSpPr>
              <p:spPr>
                <a:xfrm rot="5400000">
                  <a:off x="5470545" y="-991123"/>
                  <a:ext cx="487602" cy="487698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D4C7AC9-9A00-1549-86C0-F9B9E1498679}"/>
                    </a:ext>
                  </a:extLst>
                </p:cNvPr>
                <p:cNvSpPr txBox="1"/>
                <p:nvPr/>
              </p:nvSpPr>
              <p:spPr bwMode="auto">
                <a:xfrm>
                  <a:off x="3826189" y="1227222"/>
                  <a:ext cx="3074718" cy="431308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solidFill>
                        <a:schemeClr val="bg1"/>
                      </a:solidFill>
                      <a:latin typeface="Avenir Next Medium" panose="020B0503020202020204" pitchFamily="34" charset="0"/>
                    </a:rPr>
                    <a:t>Bots in telegram</a:t>
                  </a:r>
                </a:p>
              </p:txBody>
            </p:sp>
          </p:grpSp>
          <p:sp>
            <p:nvSpPr>
              <p:cNvPr id="36" name="AutoShape 92">
                <a:extLst>
                  <a:ext uri="{FF2B5EF4-FFF2-40B4-BE49-F238E27FC236}">
                    <a16:creationId xmlns:a16="http://schemas.microsoft.com/office/drawing/2014/main" id="{C6EEC6DB-E0EB-9B4C-ABA4-BFB0302E4E0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753898" y="1728488"/>
                <a:ext cx="393415" cy="39341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2B4F56-AE9A-2E4D-AB7D-153649EE853C}"/>
                </a:ext>
              </a:extLst>
            </p:cNvPr>
            <p:cNvSpPr txBox="1"/>
            <p:nvPr/>
          </p:nvSpPr>
          <p:spPr>
            <a:xfrm>
              <a:off x="665704" y="1802084"/>
              <a:ext cx="569802" cy="24622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F5D672-98C8-F94C-965E-1619188B3857}"/>
              </a:ext>
            </a:extLst>
          </p:cNvPr>
          <p:cNvGrpSpPr/>
          <p:nvPr/>
        </p:nvGrpSpPr>
        <p:grpSpPr>
          <a:xfrm>
            <a:off x="665704" y="2162820"/>
            <a:ext cx="3039705" cy="393415"/>
            <a:chOff x="665704" y="1728488"/>
            <a:chExt cx="3039705" cy="39341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5572FF9-1F4B-C841-8083-9C41ED613904}"/>
                </a:ext>
              </a:extLst>
            </p:cNvPr>
            <p:cNvGrpSpPr/>
            <p:nvPr/>
          </p:nvGrpSpPr>
          <p:grpSpPr>
            <a:xfrm>
              <a:off x="753898" y="1728488"/>
              <a:ext cx="2951511" cy="393415"/>
              <a:chOff x="753898" y="1728488"/>
              <a:chExt cx="2951511" cy="39341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77861C6-1A86-A048-9123-5731FB6E926A}"/>
                  </a:ext>
                </a:extLst>
              </p:cNvPr>
              <p:cNvGrpSpPr/>
              <p:nvPr/>
            </p:nvGrpSpPr>
            <p:grpSpPr>
              <a:xfrm>
                <a:off x="830774" y="1746476"/>
                <a:ext cx="2874635" cy="357124"/>
                <a:chOff x="3275854" y="1203567"/>
                <a:chExt cx="4997835" cy="454964"/>
              </a:xfrm>
            </p:grpSpPr>
            <p:sp>
              <p:nvSpPr>
                <p:cNvPr id="45" name="Round Same Side Corner Rectangle 44">
                  <a:extLst>
                    <a:ext uri="{FF2B5EF4-FFF2-40B4-BE49-F238E27FC236}">
                      <a16:creationId xmlns:a16="http://schemas.microsoft.com/office/drawing/2014/main" id="{5A51C871-3530-CC49-96E4-59C793B4F65F}"/>
                    </a:ext>
                  </a:extLst>
                </p:cNvPr>
                <p:cNvSpPr/>
                <p:nvPr/>
              </p:nvSpPr>
              <p:spPr>
                <a:xfrm rot="5400000">
                  <a:off x="5547290" y="-1067869"/>
                  <a:ext cx="454964" cy="4997835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2BDA9DB1-DDF2-B449-AF10-7147AA083EBB}"/>
                    </a:ext>
                  </a:extLst>
                </p:cNvPr>
                <p:cNvSpPr txBox="1"/>
                <p:nvPr/>
              </p:nvSpPr>
              <p:spPr bwMode="auto">
                <a:xfrm>
                  <a:off x="3826189" y="1227222"/>
                  <a:ext cx="3070378" cy="431308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solidFill>
                        <a:schemeClr val="bg1"/>
                      </a:solidFill>
                      <a:latin typeface="Avenir Next Medium" panose="020B0503020202020204" pitchFamily="34" charset="0"/>
                    </a:rPr>
                    <a:t>Webhook</a:t>
                  </a:r>
                </a:p>
              </p:txBody>
            </p:sp>
          </p:grpSp>
          <p:sp>
            <p:nvSpPr>
              <p:cNvPr id="44" name="AutoShape 92">
                <a:extLst>
                  <a:ext uri="{FF2B5EF4-FFF2-40B4-BE49-F238E27FC236}">
                    <a16:creationId xmlns:a16="http://schemas.microsoft.com/office/drawing/2014/main" id="{68489931-26F2-6B43-A7DA-F30E2A13381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753898" y="1728488"/>
                <a:ext cx="393415" cy="39341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97A281-80A4-AA4F-AF34-4843202C01B6}"/>
                </a:ext>
              </a:extLst>
            </p:cNvPr>
            <p:cNvSpPr txBox="1"/>
            <p:nvPr/>
          </p:nvSpPr>
          <p:spPr>
            <a:xfrm>
              <a:off x="665704" y="1802084"/>
              <a:ext cx="569802" cy="24622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FCBDC64-2213-A24D-BBEE-6123A7165DCF}"/>
              </a:ext>
            </a:extLst>
          </p:cNvPr>
          <p:cNvGrpSpPr/>
          <p:nvPr/>
        </p:nvGrpSpPr>
        <p:grpSpPr>
          <a:xfrm>
            <a:off x="665704" y="2860069"/>
            <a:ext cx="3014523" cy="393415"/>
            <a:chOff x="665704" y="1728488"/>
            <a:chExt cx="3014523" cy="39341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A05DDE0-36B5-F445-AA3C-CB91D29C35B4}"/>
                </a:ext>
              </a:extLst>
            </p:cNvPr>
            <p:cNvGrpSpPr/>
            <p:nvPr/>
          </p:nvGrpSpPr>
          <p:grpSpPr>
            <a:xfrm>
              <a:off x="753898" y="1728488"/>
              <a:ext cx="2926329" cy="393415"/>
              <a:chOff x="753898" y="1728488"/>
              <a:chExt cx="2926329" cy="39341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9142C3E-53A9-1D48-AD4B-EE6B40B92927}"/>
                  </a:ext>
                </a:extLst>
              </p:cNvPr>
              <p:cNvGrpSpPr/>
              <p:nvPr/>
            </p:nvGrpSpPr>
            <p:grpSpPr>
              <a:xfrm>
                <a:off x="830774" y="1739162"/>
                <a:ext cx="2849453" cy="345871"/>
                <a:chOff x="3275855" y="1194250"/>
                <a:chExt cx="4954053" cy="440628"/>
              </a:xfrm>
            </p:grpSpPr>
            <p:sp>
              <p:nvSpPr>
                <p:cNvPr id="52" name="Round Same Side Corner Rectangle 51">
                  <a:extLst>
                    <a:ext uri="{FF2B5EF4-FFF2-40B4-BE49-F238E27FC236}">
                      <a16:creationId xmlns:a16="http://schemas.microsoft.com/office/drawing/2014/main" id="{6821CF4A-C189-1149-A429-D3263E5485AD}"/>
                    </a:ext>
                  </a:extLst>
                </p:cNvPr>
                <p:cNvSpPr/>
                <p:nvPr/>
              </p:nvSpPr>
              <p:spPr>
                <a:xfrm rot="5400000">
                  <a:off x="5537226" y="-1057803"/>
                  <a:ext cx="431310" cy="495405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46695D2-30A6-2044-A1FE-5ABF65BF4FEE}"/>
                    </a:ext>
                  </a:extLst>
                </p:cNvPr>
                <p:cNvSpPr txBox="1"/>
                <p:nvPr/>
              </p:nvSpPr>
              <p:spPr bwMode="auto">
                <a:xfrm>
                  <a:off x="3826187" y="1194250"/>
                  <a:ext cx="4403721" cy="431308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solidFill>
                        <a:schemeClr val="bg1"/>
                      </a:solidFill>
                      <a:latin typeface="Avenir Next Medium" panose="020B0503020202020204" pitchFamily="34" charset="0"/>
                    </a:rPr>
                    <a:t>Python Request Module</a:t>
                  </a:r>
                </a:p>
              </p:txBody>
            </p:sp>
          </p:grpSp>
          <p:sp>
            <p:nvSpPr>
              <p:cNvPr id="51" name="AutoShape 92">
                <a:extLst>
                  <a:ext uri="{FF2B5EF4-FFF2-40B4-BE49-F238E27FC236}">
                    <a16:creationId xmlns:a16="http://schemas.microsoft.com/office/drawing/2014/main" id="{4F2DB5AD-25D4-0F45-9053-FA405E3B26E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753898" y="1728488"/>
                <a:ext cx="393415" cy="39341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D1FF42-5A9C-9E43-83DA-F4084EEA3107}"/>
                </a:ext>
              </a:extLst>
            </p:cNvPr>
            <p:cNvSpPr txBox="1"/>
            <p:nvPr/>
          </p:nvSpPr>
          <p:spPr>
            <a:xfrm>
              <a:off x="665704" y="1802084"/>
              <a:ext cx="569802" cy="24622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385998-ABE9-6B4F-B14F-02B5A0AAFCC4}"/>
              </a:ext>
            </a:extLst>
          </p:cNvPr>
          <p:cNvGrpSpPr/>
          <p:nvPr/>
        </p:nvGrpSpPr>
        <p:grpSpPr>
          <a:xfrm>
            <a:off x="665704" y="3557318"/>
            <a:ext cx="3014523" cy="393415"/>
            <a:chOff x="665704" y="1728488"/>
            <a:chExt cx="3014523" cy="39341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2718C32-3FBC-274D-911A-54EF4CAC2581}"/>
                </a:ext>
              </a:extLst>
            </p:cNvPr>
            <p:cNvGrpSpPr/>
            <p:nvPr/>
          </p:nvGrpSpPr>
          <p:grpSpPr>
            <a:xfrm>
              <a:off x="753898" y="1728488"/>
              <a:ext cx="2926329" cy="393415"/>
              <a:chOff x="753898" y="1728488"/>
              <a:chExt cx="2926329" cy="393415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9FC5F42-AED2-434C-993F-84F84F6E3D9A}"/>
                  </a:ext>
                </a:extLst>
              </p:cNvPr>
              <p:cNvGrpSpPr/>
              <p:nvPr/>
            </p:nvGrpSpPr>
            <p:grpSpPr>
              <a:xfrm>
                <a:off x="830774" y="1739162"/>
                <a:ext cx="2849453" cy="345871"/>
                <a:chOff x="3275855" y="1194250"/>
                <a:chExt cx="4954053" cy="440628"/>
              </a:xfrm>
            </p:grpSpPr>
            <p:sp>
              <p:nvSpPr>
                <p:cNvPr id="59" name="Round Same Side Corner Rectangle 58">
                  <a:extLst>
                    <a:ext uri="{FF2B5EF4-FFF2-40B4-BE49-F238E27FC236}">
                      <a16:creationId xmlns:a16="http://schemas.microsoft.com/office/drawing/2014/main" id="{31436732-AE40-1C4F-A9A5-2A7AD11CA991}"/>
                    </a:ext>
                  </a:extLst>
                </p:cNvPr>
                <p:cNvSpPr/>
                <p:nvPr/>
              </p:nvSpPr>
              <p:spPr>
                <a:xfrm rot="5400000">
                  <a:off x="5537226" y="-1057803"/>
                  <a:ext cx="431310" cy="495405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33E2437-3EC0-1647-A834-26DC7D73C445}"/>
                    </a:ext>
                  </a:extLst>
                </p:cNvPr>
                <p:cNvSpPr txBox="1"/>
                <p:nvPr/>
              </p:nvSpPr>
              <p:spPr bwMode="auto">
                <a:xfrm>
                  <a:off x="3826187" y="1194250"/>
                  <a:ext cx="4403721" cy="431308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solidFill>
                        <a:schemeClr val="bg1"/>
                      </a:solidFill>
                      <a:latin typeface="Avenir Next Medium" panose="020B0503020202020204" pitchFamily="34" charset="0"/>
                    </a:rPr>
                    <a:t>Spark Streaming</a:t>
                  </a:r>
                </a:p>
              </p:txBody>
            </p:sp>
          </p:grpSp>
          <p:sp>
            <p:nvSpPr>
              <p:cNvPr id="58" name="AutoShape 92">
                <a:extLst>
                  <a:ext uri="{FF2B5EF4-FFF2-40B4-BE49-F238E27FC236}">
                    <a16:creationId xmlns:a16="http://schemas.microsoft.com/office/drawing/2014/main" id="{8E6D2FD3-C2BD-EC44-82FB-923B50E977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753898" y="1728488"/>
                <a:ext cx="393415" cy="39341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FF5B6E3-1372-924D-B970-180674B560DB}"/>
                </a:ext>
              </a:extLst>
            </p:cNvPr>
            <p:cNvSpPr txBox="1"/>
            <p:nvPr/>
          </p:nvSpPr>
          <p:spPr>
            <a:xfrm>
              <a:off x="665704" y="1802084"/>
              <a:ext cx="569802" cy="24622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13A6940-9A6C-834D-882A-13AA2D98C615}"/>
              </a:ext>
            </a:extLst>
          </p:cNvPr>
          <p:cNvGrpSpPr/>
          <p:nvPr/>
        </p:nvGrpSpPr>
        <p:grpSpPr>
          <a:xfrm>
            <a:off x="665704" y="4254566"/>
            <a:ext cx="3014523" cy="393415"/>
            <a:chOff x="665704" y="1728488"/>
            <a:chExt cx="3014523" cy="39341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F0E7F9B-1D18-B845-BB87-606E4F463041}"/>
                </a:ext>
              </a:extLst>
            </p:cNvPr>
            <p:cNvGrpSpPr/>
            <p:nvPr/>
          </p:nvGrpSpPr>
          <p:grpSpPr>
            <a:xfrm>
              <a:off x="753898" y="1728488"/>
              <a:ext cx="2926329" cy="393415"/>
              <a:chOff x="753898" y="1728488"/>
              <a:chExt cx="2926329" cy="393415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FA388D0-B19D-4341-AE56-F316787EE4EA}"/>
                  </a:ext>
                </a:extLst>
              </p:cNvPr>
              <p:cNvGrpSpPr/>
              <p:nvPr/>
            </p:nvGrpSpPr>
            <p:grpSpPr>
              <a:xfrm>
                <a:off x="830774" y="1739162"/>
                <a:ext cx="2849453" cy="345871"/>
                <a:chOff x="3275855" y="1194250"/>
                <a:chExt cx="4954053" cy="440628"/>
              </a:xfrm>
            </p:grpSpPr>
            <p:sp>
              <p:nvSpPr>
                <p:cNvPr id="66" name="Round Same Side Corner Rectangle 65">
                  <a:extLst>
                    <a:ext uri="{FF2B5EF4-FFF2-40B4-BE49-F238E27FC236}">
                      <a16:creationId xmlns:a16="http://schemas.microsoft.com/office/drawing/2014/main" id="{FDB26810-2F81-8F42-934F-AFA10F271CA5}"/>
                    </a:ext>
                  </a:extLst>
                </p:cNvPr>
                <p:cNvSpPr/>
                <p:nvPr/>
              </p:nvSpPr>
              <p:spPr>
                <a:xfrm rot="5400000">
                  <a:off x="5537226" y="-1057803"/>
                  <a:ext cx="431310" cy="495405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43C2C6C-90C6-9342-B5CD-C99A513D608B}"/>
                    </a:ext>
                  </a:extLst>
                </p:cNvPr>
                <p:cNvSpPr txBox="1"/>
                <p:nvPr/>
              </p:nvSpPr>
              <p:spPr bwMode="auto">
                <a:xfrm>
                  <a:off x="3826187" y="1194250"/>
                  <a:ext cx="4403721" cy="431308"/>
                </a:xfrm>
                <a:prstGeom prst="rect">
                  <a:avLst/>
                </a:prstGeom>
                <a:noFill/>
                <a:effectLst/>
              </p:spPr>
              <p:txBody>
                <a:bodyPr wrap="square" anchor="ctr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600" b="1" dirty="0">
                      <a:solidFill>
                        <a:schemeClr val="bg1"/>
                      </a:solidFill>
                      <a:latin typeface="Avenir Next Medium" panose="020B0503020202020204" pitchFamily="34" charset="0"/>
                    </a:rPr>
                    <a:t>Mongo DB</a:t>
                  </a:r>
                </a:p>
              </p:txBody>
            </p:sp>
          </p:grpSp>
          <p:sp>
            <p:nvSpPr>
              <p:cNvPr id="65" name="AutoShape 92">
                <a:extLst>
                  <a:ext uri="{FF2B5EF4-FFF2-40B4-BE49-F238E27FC236}">
                    <a16:creationId xmlns:a16="http://schemas.microsoft.com/office/drawing/2014/main" id="{79D11A51-5565-A744-A54B-9F651CBFFCF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16200000" flipH="1">
                <a:off x="753898" y="1728488"/>
                <a:ext cx="393415" cy="39341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0" h="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34FA689-EBB1-F545-ADD2-48527B07775D}"/>
                </a:ext>
              </a:extLst>
            </p:cNvPr>
            <p:cNvSpPr txBox="1"/>
            <p:nvPr/>
          </p:nvSpPr>
          <p:spPr>
            <a:xfrm>
              <a:off x="665704" y="1802084"/>
              <a:ext cx="569802" cy="246221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33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700000">
            <a:off x="1323864" y="591004"/>
            <a:ext cx="3921926" cy="3842886"/>
            <a:chOff x="4391980" y="2351783"/>
            <a:chExt cx="2350107" cy="2501345"/>
          </a:xfrm>
          <a:solidFill>
            <a:srgbClr val="85D8DE"/>
          </a:solidFill>
        </p:grpSpPr>
        <p:sp>
          <p:nvSpPr>
            <p:cNvPr id="5" name="Rounded Rectangle 4"/>
            <p:cNvSpPr/>
            <p:nvPr/>
          </p:nvSpPr>
          <p:spPr>
            <a:xfrm>
              <a:off x="4391980" y="3017772"/>
              <a:ext cx="1796214" cy="1835356"/>
            </a:xfrm>
            <a:prstGeom prst="roundRect">
              <a:avLst>
                <a:gd name="adj" fmla="val 134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601658" y="2351783"/>
              <a:ext cx="1140429" cy="1296516"/>
            </a:xfrm>
            <a:prstGeom prst="roundRect">
              <a:avLst>
                <a:gd name="adj" fmla="val 134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670176" y="1848475"/>
            <a:ext cx="175861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  <a:latin typeface="Avenir Next" panose="020B0503020202020204" pitchFamily="34" charset="0"/>
                <a:cs typeface="Arial" pitchFamily="34" charset="0"/>
              </a:rPr>
              <a:t>DE</a:t>
            </a:r>
            <a:endParaRPr lang="ko-KR" altLang="en-US" sz="5400" b="1" dirty="0">
              <a:solidFill>
                <a:schemeClr val="bg1"/>
              </a:solidFill>
              <a:latin typeface="Avenir Next" panose="020B0503020202020204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6597" y="2110085"/>
            <a:ext cx="145278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venir Next" panose="020B0503020202020204" pitchFamily="34" charset="0"/>
                <a:cs typeface="Arial" pitchFamily="34" charset="0"/>
              </a:rPr>
              <a:t>MO</a:t>
            </a:r>
            <a:endParaRPr lang="ko-KR" altLang="en-US" sz="3600" b="1" dirty="0">
              <a:solidFill>
                <a:schemeClr val="bg1"/>
              </a:solidFill>
              <a:latin typeface="Avenir Next" panose="020B05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38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Medium" panose="020B0503020202020204" pitchFamily="34" charset="0"/>
                <a:cs typeface="Arial" pitchFamily="34" charset="0"/>
              </a:rPr>
              <a:t>ISSUES / CHALLENGES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42874"/>
              <a:ext cx="4752528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chemeClr val="bg1"/>
                  </a:solidFill>
                  <a:latin typeface="Avenir Next Medium" panose="020B0503020202020204" pitchFamily="34" charset="0"/>
                </a:rPr>
                <a:t>Connecting to Telegram to fetch messages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984973" y="1941665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34716"/>
              <a:ext cx="4752528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solidFill>
                    <a:schemeClr val="bg1"/>
                  </a:solidFill>
                  <a:latin typeface="Avenir Next Medium" panose="020B0503020202020204" pitchFamily="34" charset="0"/>
                </a:rPr>
                <a:t>TCP connection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84973" y="2751739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26557"/>
              <a:ext cx="4752528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600" b="1" dirty="0">
                  <a:solidFill>
                    <a:schemeClr val="bg1"/>
                  </a:solidFill>
                  <a:latin typeface="Avenir Next Medium" panose="020B0503020202020204" pitchFamily="34" charset="0"/>
                </a:rPr>
                <a:t>RDD to text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984973" y="3561813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18400"/>
              <a:ext cx="4752528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Avenir Next Medium" panose="020B0503020202020204" pitchFamily="34" charset="0"/>
                </a:rPr>
                <a:t>MongoDB connection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5CC445-FA43-AF43-992B-8C9868BEA5B5}"/>
              </a:ext>
            </a:extLst>
          </p:cNvPr>
          <p:cNvGrpSpPr/>
          <p:nvPr/>
        </p:nvGrpSpPr>
        <p:grpSpPr>
          <a:xfrm>
            <a:off x="2991821" y="4371886"/>
            <a:ext cx="5611091" cy="576000"/>
            <a:chOff x="2984973" y="3807117"/>
            <a:chExt cx="5611091" cy="576000"/>
          </a:xfrm>
        </p:grpSpPr>
        <p:sp>
          <p:nvSpPr>
            <p:cNvPr id="35" name="Round Same Side Corner Rectangle 34">
              <a:extLst>
                <a:ext uri="{FF2B5EF4-FFF2-40B4-BE49-F238E27FC236}">
                  <a16:creationId xmlns:a16="http://schemas.microsoft.com/office/drawing/2014/main" id="{5BF418E4-41B4-FD41-8CE2-EDE0D94E6C23}"/>
                </a:ext>
              </a:extLst>
            </p:cNvPr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AutoShape 92">
              <a:extLst>
                <a:ext uri="{FF2B5EF4-FFF2-40B4-BE49-F238E27FC236}">
                  <a16:creationId xmlns:a16="http://schemas.microsoft.com/office/drawing/2014/main" id="{D5A68641-DDEA-F641-98C8-FC03238AD0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CAA465-ADFE-B641-A96F-181371CCE5CC}"/>
                </a:ext>
              </a:extLst>
            </p:cNvPr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012A2A0-496F-6044-AD7B-EFCE12065E64}"/>
                </a:ext>
              </a:extLst>
            </p:cNvPr>
            <p:cNvSpPr txBox="1"/>
            <p:nvPr/>
          </p:nvSpPr>
          <p:spPr bwMode="auto">
            <a:xfrm>
              <a:off x="3667248" y="3918400"/>
              <a:ext cx="4752528" cy="338554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bg1"/>
                  </a:solidFill>
                  <a:latin typeface="Avenir Next Medium" panose="020B0503020202020204" pitchFamily="34" charset="0"/>
                </a:rPr>
                <a:t>Dashboard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339502"/>
            <a:ext cx="9144000" cy="576064"/>
          </a:xfrm>
        </p:spPr>
        <p:txBody>
          <a:bodyPr/>
          <a:lstStyle/>
          <a:p>
            <a:r>
              <a:rPr lang="en-US" altLang="ko-KR" dirty="0">
                <a:latin typeface="Avenir Next Medium" panose="020B0503020202020204" pitchFamily="34" charset="0"/>
              </a:rPr>
              <a:t>FUTURE WORK</a:t>
            </a:r>
            <a:endParaRPr lang="ko-KR" altLang="en-US" dirty="0">
              <a:latin typeface="Avenir Next Medium" panose="020B0503020202020204" pitchFamily="34" charset="0"/>
            </a:endParaRPr>
          </a:p>
        </p:txBody>
      </p:sp>
      <p:sp>
        <p:nvSpPr>
          <p:cNvPr id="59" name="Text Placeholder 17"/>
          <p:cNvSpPr txBox="1">
            <a:spLocks/>
          </p:cNvSpPr>
          <p:nvPr/>
        </p:nvSpPr>
        <p:spPr>
          <a:xfrm>
            <a:off x="1835696" y="1419622"/>
            <a:ext cx="1912332" cy="427254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DIFFERENT </a:t>
            </a:r>
          </a:p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USE CASES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C73831-61A4-E849-A6FD-0CA31210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995686"/>
            <a:ext cx="3302000" cy="25019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63995C-BFE8-7446-8A1F-8791CC236CAD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791862" y="1846876"/>
            <a:ext cx="0" cy="108491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4057F24-BD22-BC44-B558-478B717CB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9" b="33200"/>
          <a:stretch/>
        </p:blipFill>
        <p:spPr>
          <a:xfrm>
            <a:off x="1835696" y="2571750"/>
            <a:ext cx="1930076" cy="1204619"/>
          </a:xfrm>
          <a:prstGeom prst="rect">
            <a:avLst/>
          </a:prstGeom>
          <a:ln w="666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197</Words>
  <Application>Microsoft Macintosh PowerPoint</Application>
  <PresentationFormat>On-screen Show (16:9)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Aharoni</vt:lpstr>
      <vt:lpstr>Arial</vt:lpstr>
      <vt:lpstr>Avenir Next</vt:lpstr>
      <vt:lpstr>Avenir Next Medium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prasanth chakka</cp:lastModifiedBy>
  <cp:revision>114</cp:revision>
  <dcterms:created xsi:type="dcterms:W3CDTF">2016-12-05T23:26:54Z</dcterms:created>
  <dcterms:modified xsi:type="dcterms:W3CDTF">2020-05-05T21:59:28Z</dcterms:modified>
</cp:coreProperties>
</file>